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61" r:id="rId4"/>
    <p:sldId id="258" r:id="rId5"/>
    <p:sldId id="265" r:id="rId6"/>
    <p:sldId id="259" r:id="rId7"/>
    <p:sldId id="260" r:id="rId8"/>
    <p:sldId id="263" r:id="rId9"/>
    <p:sldId id="262" r:id="rId10"/>
    <p:sldId id="264" r:id="rId11"/>
    <p:sldId id="266" r:id="rId12"/>
  </p:sldIdLst>
  <p:sldSz cx="9144000" cy="6858000" type="screen4x3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119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51717092690363"/>
          <c:y val="4.3062699576776692E-2"/>
          <c:w val="0.87616294234428715"/>
          <c:h val="0.813488884805356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Munka1!$B$1</c:f>
              <c:strCache>
                <c:ptCount val="1"/>
                <c:pt idx="0">
                  <c:v>1. adatsor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Munka1!$A$2:$A$7</c:f>
              <c:strCache>
                <c:ptCount val="6"/>
                <c:pt idx="0">
                  <c:v>június</c:v>
                </c:pt>
                <c:pt idx="1">
                  <c:v>július</c:v>
                </c:pt>
                <c:pt idx="2">
                  <c:v>augusztus</c:v>
                </c:pt>
                <c:pt idx="3">
                  <c:v>szeptember</c:v>
                </c:pt>
                <c:pt idx="4">
                  <c:v>október</c:v>
                </c:pt>
                <c:pt idx="5">
                  <c:v>november</c:v>
                </c:pt>
              </c:strCache>
            </c:strRef>
          </c:cat>
          <c:val>
            <c:numRef>
              <c:f>Munka1!$B$2:$B$7</c:f>
              <c:numCache>
                <c:formatCode>General</c:formatCode>
                <c:ptCount val="6"/>
                <c:pt idx="0">
                  <c:v>56</c:v>
                </c:pt>
                <c:pt idx="1">
                  <c:v>78</c:v>
                </c:pt>
                <c:pt idx="2">
                  <c:v>127</c:v>
                </c:pt>
                <c:pt idx="3">
                  <c:v>215</c:v>
                </c:pt>
                <c:pt idx="4">
                  <c:v>279</c:v>
                </c:pt>
                <c:pt idx="5">
                  <c:v>361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D3-4EA7-B733-23614283FFC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1901907503"/>
        <c:axId val="1901907919"/>
      </c:barChart>
      <c:catAx>
        <c:axId val="19019075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hu-HU" dirty="0"/>
                  <a:t>Hónapok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hu-H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901907919"/>
        <c:crosses val="autoZero"/>
        <c:auto val="1"/>
        <c:lblAlgn val="ctr"/>
        <c:lblOffset val="100"/>
        <c:noMultiLvlLbl val="0"/>
      </c:catAx>
      <c:valAx>
        <c:axId val="19019079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hu-HU" baseline="0" dirty="0"/>
                  <a:t>Eladások száma</a:t>
                </a:r>
                <a:endParaRPr lang="hu-HU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hu-H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9019075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7594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08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165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331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407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730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3558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539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053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812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11/20/2022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524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55" r:id="rId6"/>
    <p:sldLayoutId id="2147483751" r:id="rId7"/>
    <p:sldLayoutId id="2147483752" r:id="rId8"/>
    <p:sldLayoutId id="2147483753" r:id="rId9"/>
    <p:sldLayoutId id="2147483754" r:id="rId10"/>
    <p:sldLayoutId id="21474837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86" y="0"/>
            <a:ext cx="914908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92762A51-5A6E-6CA0-B2B6-3994F0F37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305" y="5389516"/>
            <a:ext cx="8358691" cy="757262"/>
          </a:xfrm>
        </p:spPr>
        <p:txBody>
          <a:bodyPr anchor="ctr">
            <a:normAutofit/>
          </a:bodyPr>
          <a:lstStyle/>
          <a:p>
            <a:pPr algn="r"/>
            <a:r>
              <a:rPr lang="hu-HU" sz="2400" dirty="0"/>
              <a:t>Ahogy neked tetszik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EEA40C4-6B9E-4B9E-8CDF-A0C572462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24401" y="573757"/>
            <a:ext cx="8291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Kép 42">
            <a:extLst>
              <a:ext uri="{FF2B5EF4-FFF2-40B4-BE49-F238E27FC236}">
                <a16:creationId xmlns:a16="http://schemas.microsoft.com/office/drawing/2014/main" id="{B83FB5B6-0148-9764-AE59-1B6FA1DBA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0531" y="2396098"/>
            <a:ext cx="8260025" cy="2212354"/>
          </a:xfrm>
          <a:prstGeom prst="rect">
            <a:avLst/>
          </a:prstGeom>
        </p:spPr>
      </p:pic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79A2A06-A424-4BBD-A8A4-293F16F1B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28625" y="5240579"/>
            <a:ext cx="82771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21364" y="6289514"/>
            <a:ext cx="82910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1170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>
            <a:extLst>
              <a:ext uri="{FF2B5EF4-FFF2-40B4-BE49-F238E27FC236}">
                <a16:creationId xmlns:a16="http://schemas.microsoft.com/office/drawing/2014/main" id="{8402BB09-BBE7-C3AD-8784-D4321F065C96}"/>
              </a:ext>
            </a:extLst>
          </p:cNvPr>
          <p:cNvSpPr txBox="1"/>
          <p:nvPr/>
        </p:nvSpPr>
        <p:spPr>
          <a:xfrm>
            <a:off x="696286" y="669777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Hogyan tovább?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DAD0EE3-5546-1C79-E411-6CB003D022B8}"/>
              </a:ext>
            </a:extLst>
          </p:cNvPr>
          <p:cNvSpPr txBox="1"/>
          <p:nvPr/>
        </p:nvSpPr>
        <p:spPr>
          <a:xfrm>
            <a:off x="696286" y="1378975"/>
            <a:ext cx="7751428" cy="5001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 márka népszerűsítése: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Terjeszkedni szeretnénk, több üzletet létesíteni nagyobb vásárlóbázis érdekében	     (Veszprém, Szeged)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Egyre több helyen reklámozni szeretnénk a boltot (YouTube, óriásplakátok, Facebook)</a:t>
            </a:r>
          </a:p>
          <a:p>
            <a:pPr marL="342900" indent="-342900"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Szeretnénk részt venni különböző bemutatókon</a:t>
            </a:r>
          </a:p>
          <a:p>
            <a:pPr>
              <a:spcAft>
                <a:spcPts val="1800"/>
              </a:spcAft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Távoli célok: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Megjelenés a külföldi piacokon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Prémium minőségű ruhadarabok gyártása és értékesítése</a:t>
            </a:r>
          </a:p>
        </p:txBody>
      </p:sp>
    </p:spTree>
    <p:extLst>
      <p:ext uri="{BB962C8B-B14F-4D97-AF65-F5344CB8AC3E}">
        <p14:creationId xmlns:p14="http://schemas.microsoft.com/office/powerpoint/2010/main" val="4093491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>
            <a:extLst>
              <a:ext uri="{FF2B5EF4-FFF2-40B4-BE49-F238E27FC236}">
                <a16:creationId xmlns:a16="http://schemas.microsoft.com/office/drawing/2014/main" id="{8402BB09-BBE7-C3AD-8784-D4321F065C96}"/>
              </a:ext>
            </a:extLst>
          </p:cNvPr>
          <p:cNvSpPr txBox="1"/>
          <p:nvPr/>
        </p:nvSpPr>
        <p:spPr>
          <a:xfrm>
            <a:off x="696286" y="669777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Kiadások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DAD0EE3-5546-1C79-E411-6CB003D022B8}"/>
              </a:ext>
            </a:extLst>
          </p:cNvPr>
          <p:cNvSpPr txBox="1"/>
          <p:nvPr/>
        </p:nvSpPr>
        <p:spPr>
          <a:xfrm>
            <a:off x="696286" y="1378975"/>
            <a:ext cx="7751428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 jelenlegi 50 milliós kezdőtőkénk elég a vállalkozás felfuttatásához, viszont a márka levédetésének díja hátráltatja terjeszkedésünket a piacon.</a:t>
            </a:r>
          </a:p>
          <a:p>
            <a:pPr>
              <a:spcAft>
                <a:spcPts val="1800"/>
              </a:spcAft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Fő költségeink: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Telephely ára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Szükséges eszközök ára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Dolgozók fizetése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Anyagköltség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Reklámoztatás</a:t>
            </a:r>
          </a:p>
        </p:txBody>
      </p:sp>
    </p:spTree>
    <p:extLst>
      <p:ext uri="{BB962C8B-B14F-4D97-AF65-F5344CB8AC3E}">
        <p14:creationId xmlns:p14="http://schemas.microsoft.com/office/powerpoint/2010/main" val="233832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>
            <a:extLst>
              <a:ext uri="{FF2B5EF4-FFF2-40B4-BE49-F238E27FC236}">
                <a16:creationId xmlns:a16="http://schemas.microsoft.com/office/drawing/2014/main" id="{8402BB09-BBE7-C3AD-8784-D4321F065C96}"/>
              </a:ext>
            </a:extLst>
          </p:cNvPr>
          <p:cNvSpPr txBox="1"/>
          <p:nvPr/>
        </p:nvSpPr>
        <p:spPr>
          <a:xfrm>
            <a:off x="696286" y="669777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Mindenki szeret jól kinézni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DAD0EE3-5546-1C79-E411-6CB003D022B8}"/>
              </a:ext>
            </a:extLst>
          </p:cNvPr>
          <p:cNvSpPr txBox="1"/>
          <p:nvPr/>
        </p:nvSpPr>
        <p:spPr>
          <a:xfrm>
            <a:off x="696286" y="1378975"/>
            <a:ext cx="77514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Egy szép és kényelmes ruhában jobb a közérzetünk és szívesebben mutatkozunk mások előtt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5081F7C-14BC-BE4A-39C0-749623925C79}"/>
              </a:ext>
            </a:extLst>
          </p:cNvPr>
          <p:cNvSpPr txBox="1"/>
          <p:nvPr/>
        </p:nvSpPr>
        <p:spPr>
          <a:xfrm>
            <a:off x="696286" y="2180507"/>
            <a:ext cx="7751428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Manapság ahhoz, hogy találjunk egy nekünk szimpatikus terméket rengeteg üzletet be kell járnunk és akkor sem biztos, hogy találunk megfelelőt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0229C4F6-E85D-A77C-6436-D0C3F18552B1}"/>
              </a:ext>
            </a:extLst>
          </p:cNvPr>
          <p:cNvSpPr txBox="1"/>
          <p:nvPr/>
        </p:nvSpPr>
        <p:spPr>
          <a:xfrm>
            <a:off x="696286" y="4572000"/>
            <a:ext cx="7751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4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Ebben segít a MyStyle</a:t>
            </a:r>
          </a:p>
        </p:txBody>
      </p:sp>
    </p:spTree>
    <p:extLst>
      <p:ext uri="{BB962C8B-B14F-4D97-AF65-F5344CB8AC3E}">
        <p14:creationId xmlns:p14="http://schemas.microsoft.com/office/powerpoint/2010/main" val="819120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>
            <a:extLst>
              <a:ext uri="{FF2B5EF4-FFF2-40B4-BE49-F238E27FC236}">
                <a16:creationId xmlns:a16="http://schemas.microsoft.com/office/drawing/2014/main" id="{8402BB09-BBE7-C3AD-8784-D4321F065C96}"/>
              </a:ext>
            </a:extLst>
          </p:cNvPr>
          <p:cNvSpPr txBox="1"/>
          <p:nvPr/>
        </p:nvSpPr>
        <p:spPr>
          <a:xfrm>
            <a:off x="696286" y="669777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Az ötlet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DAD0EE3-5546-1C79-E411-6CB003D022B8}"/>
              </a:ext>
            </a:extLst>
          </p:cNvPr>
          <p:cNvSpPr txBox="1"/>
          <p:nvPr/>
        </p:nvSpPr>
        <p:spPr>
          <a:xfrm>
            <a:off x="696286" y="1378975"/>
            <a:ext cx="775142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Édesanyámmal tucatszámra jártuk az üzleteket egy-egy kabát, farmer vagy póló vásárlásakor</a:t>
            </a:r>
          </a:p>
          <a:p>
            <a:pPr algn="ctr">
              <a:spcAft>
                <a:spcPts val="1200"/>
              </a:spcAft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Nem találhatjuk meg mindenből a megfelelőt egy boltban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5081F7C-14BC-BE4A-39C0-749623925C79}"/>
              </a:ext>
            </a:extLst>
          </p:cNvPr>
          <p:cNvSpPr txBox="1"/>
          <p:nvPr/>
        </p:nvSpPr>
        <p:spPr>
          <a:xfrm>
            <a:off x="696286" y="1789566"/>
            <a:ext cx="7751428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hu-HU" sz="1900" u="sng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 MyStyle éppen ezt hivatott megoldani</a:t>
            </a:r>
          </a:p>
          <a:p>
            <a:pPr marL="342900" indent="-342900"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Az összes létező ruhanemű</a:t>
            </a:r>
          </a:p>
          <a:p>
            <a:pPr marL="342900" indent="-342900"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Magas minőségben</a:t>
            </a:r>
          </a:p>
          <a:p>
            <a:pPr marL="342900" indent="-342900"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 vásárló igényei alapján</a:t>
            </a:r>
          </a:p>
          <a:p>
            <a:pPr marL="342900" indent="-342900">
              <a:spcAft>
                <a:spcPts val="1800"/>
              </a:spcAft>
              <a:buFont typeface="Wingdings" panose="05000000000000000000" pitchFamily="2" charset="2"/>
              <a:buChar char="v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Egy helyen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0229C4F6-E85D-A77C-6436-D0C3F18552B1}"/>
              </a:ext>
            </a:extLst>
          </p:cNvPr>
          <p:cNvSpPr txBox="1"/>
          <p:nvPr/>
        </p:nvSpPr>
        <p:spPr>
          <a:xfrm>
            <a:off x="696286" y="2967335"/>
            <a:ext cx="7751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4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Tényleg lehetetlen feladatról van szó?</a:t>
            </a:r>
          </a:p>
        </p:txBody>
      </p:sp>
    </p:spTree>
    <p:extLst>
      <p:ext uri="{BB962C8B-B14F-4D97-AF65-F5344CB8AC3E}">
        <p14:creationId xmlns:p14="http://schemas.microsoft.com/office/powerpoint/2010/main" val="286457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6 L 0 -0.2326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>
            <a:extLst>
              <a:ext uri="{FF2B5EF4-FFF2-40B4-BE49-F238E27FC236}">
                <a16:creationId xmlns:a16="http://schemas.microsoft.com/office/drawing/2014/main" id="{8402BB09-BBE7-C3AD-8784-D4321F065C96}"/>
              </a:ext>
            </a:extLst>
          </p:cNvPr>
          <p:cNvSpPr txBox="1"/>
          <p:nvPr/>
        </p:nvSpPr>
        <p:spPr>
          <a:xfrm>
            <a:off x="696286" y="669777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MyStyle mint üzlet 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DAD0EE3-5546-1C79-E411-6CB003D022B8}"/>
              </a:ext>
            </a:extLst>
          </p:cNvPr>
          <p:cNvSpPr txBox="1"/>
          <p:nvPr/>
        </p:nvSpPr>
        <p:spPr>
          <a:xfrm>
            <a:off x="696286" y="1378975"/>
            <a:ext cx="77514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Cégünk személyre szabott ruhákat gyárt a vásárló igényeinek és elképzelésének megfelelően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5081F7C-14BC-BE4A-39C0-749623925C79}"/>
              </a:ext>
            </a:extLst>
          </p:cNvPr>
          <p:cNvSpPr txBox="1"/>
          <p:nvPr/>
        </p:nvSpPr>
        <p:spPr>
          <a:xfrm>
            <a:off x="696286" y="2180507"/>
            <a:ext cx="77514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Magas minőségű anyagokból, a versenytársaknál alacsonyabb áron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7B5529ED-CFEE-0EF6-52FF-D32C662454BE}"/>
              </a:ext>
            </a:extLst>
          </p:cNvPr>
          <p:cNvSpPr txBox="1"/>
          <p:nvPr/>
        </p:nvSpPr>
        <p:spPr>
          <a:xfrm>
            <a:off x="696286" y="2982039"/>
            <a:ext cx="775142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Profi tervezőkkel és varrókkal dolgozunk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ED46C15-529A-F6DC-75F8-DE3050FEBB36}"/>
              </a:ext>
            </a:extLst>
          </p:cNvPr>
          <p:cNvSpPr txBox="1"/>
          <p:nvPr/>
        </p:nvSpPr>
        <p:spPr>
          <a:xfrm>
            <a:off x="696286" y="3491184"/>
            <a:ext cx="77514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 weboldalunkon megtalálható tervező alkalmazás lehetővé teszi az online vásárlást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47161730-E832-47AE-16BB-75C500D4B823}"/>
              </a:ext>
            </a:extLst>
          </p:cNvPr>
          <p:cNvSpPr txBox="1"/>
          <p:nvPr/>
        </p:nvSpPr>
        <p:spPr>
          <a:xfrm>
            <a:off x="696286" y="4292716"/>
            <a:ext cx="77514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 honlapon megtalálható, eddig legyártott tervek is megvásárolhatóak</a:t>
            </a:r>
          </a:p>
        </p:txBody>
      </p:sp>
    </p:spTree>
    <p:extLst>
      <p:ext uri="{BB962C8B-B14F-4D97-AF65-F5344CB8AC3E}">
        <p14:creationId xmlns:p14="http://schemas.microsoft.com/office/powerpoint/2010/main" val="54750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>
            <a:extLst>
              <a:ext uri="{FF2B5EF4-FFF2-40B4-BE49-F238E27FC236}">
                <a16:creationId xmlns:a16="http://schemas.microsoft.com/office/drawing/2014/main" id="{8402BB09-BBE7-C3AD-8784-D4321F065C96}"/>
              </a:ext>
            </a:extLst>
          </p:cNvPr>
          <p:cNvSpPr txBox="1"/>
          <p:nvPr/>
        </p:nvSpPr>
        <p:spPr>
          <a:xfrm>
            <a:off x="696286" y="669777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A csapatunk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DAD0EE3-5546-1C79-E411-6CB003D022B8}"/>
              </a:ext>
            </a:extLst>
          </p:cNvPr>
          <p:cNvSpPr txBox="1"/>
          <p:nvPr/>
        </p:nvSpPr>
        <p:spPr>
          <a:xfrm>
            <a:off x="696286" y="1378975"/>
            <a:ext cx="7751428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Budapesti üzletünkben jelenleg 18 alkalmazott dolgozik: </a:t>
            </a: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10 tapasztalt varrónő</a:t>
            </a: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3 festő</a:t>
            </a: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2 szabómester</a:t>
            </a: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2 adminisztrátor</a:t>
            </a: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1 recepciós</a:t>
            </a:r>
          </a:p>
          <a:p>
            <a:pPr>
              <a:spcAft>
                <a:spcPts val="2400"/>
              </a:spcAft>
            </a:pPr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Az alkalmazottak számát a megrendelések számával egy ütemben növeljük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F19AC907-64D8-3376-B97E-59134B336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310533"/>
            <a:ext cx="4063094" cy="270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92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>
            <a:extLst>
              <a:ext uri="{FF2B5EF4-FFF2-40B4-BE49-F238E27FC236}">
                <a16:creationId xmlns:a16="http://schemas.microsoft.com/office/drawing/2014/main" id="{8402BB09-BBE7-C3AD-8784-D4321F065C96}"/>
              </a:ext>
            </a:extLst>
          </p:cNvPr>
          <p:cNvSpPr txBox="1"/>
          <p:nvPr/>
        </p:nvSpPr>
        <p:spPr>
          <a:xfrm>
            <a:off x="696286" y="669776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Piaci lefedettség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DAD0EE3-5546-1C79-E411-6CB003D022B8}"/>
              </a:ext>
            </a:extLst>
          </p:cNvPr>
          <p:cNvSpPr txBox="1"/>
          <p:nvPr/>
        </p:nvSpPr>
        <p:spPr>
          <a:xfrm>
            <a:off x="696286" y="1378975"/>
            <a:ext cx="775142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Üzletünk célközönsége legfőkképpen a fiatal felnőtt és a teenager korosztály. Emellett egyetlen Budapesti boltunk még csak Magyarország lakosságának egy kis százalékát tudja kiszolgálni.</a:t>
            </a:r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C1D9006B-27E9-1C2E-CE4E-B08D87A1EC8C}"/>
              </a:ext>
            </a:extLst>
          </p:cNvPr>
          <p:cNvGrpSpPr/>
          <p:nvPr/>
        </p:nvGrpSpPr>
        <p:grpSpPr>
          <a:xfrm>
            <a:off x="696286" y="2765283"/>
            <a:ext cx="7751428" cy="2713742"/>
            <a:chOff x="696286" y="2765283"/>
            <a:chExt cx="7751428" cy="2713742"/>
          </a:xfrm>
        </p:grpSpPr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0229C4F6-E85D-A77C-6436-D0C3F18552B1}"/>
                </a:ext>
              </a:extLst>
            </p:cNvPr>
            <p:cNvSpPr txBox="1"/>
            <p:nvPr/>
          </p:nvSpPr>
          <p:spPr>
            <a:xfrm>
              <a:off x="696286" y="2765283"/>
              <a:ext cx="3996484" cy="2693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300000"/>
                </a:lnSpc>
                <a:buFont typeface="Arial" panose="020B0604020202020204" pitchFamily="34" charset="0"/>
                <a:buChar char="•"/>
              </a:pPr>
              <a:r>
                <a:rPr lang="hu-HU" sz="2000" dirty="0">
                  <a:latin typeface="Cascadia Code Light" panose="020B0609020000020004" pitchFamily="49" charset="0"/>
                  <a:cs typeface="Cascadia Code Light" panose="020B0609020000020004" pitchFamily="49" charset="0"/>
                </a:rPr>
                <a:t>Magyarország</a:t>
              </a:r>
            </a:p>
            <a:p>
              <a:pPr marL="342900" indent="-342900">
                <a:lnSpc>
                  <a:spcPct val="300000"/>
                </a:lnSpc>
                <a:buFont typeface="Arial" panose="020B0604020202020204" pitchFamily="34" charset="0"/>
                <a:buChar char="•"/>
              </a:pPr>
              <a:r>
                <a:rPr lang="hu-HU" sz="2000" dirty="0">
                  <a:latin typeface="Cascadia Code Light" panose="020B0609020000020004" pitchFamily="49" charset="0"/>
                  <a:cs typeface="Cascadia Code Light" panose="020B0609020000020004" pitchFamily="49" charset="0"/>
                </a:rPr>
                <a:t>Európa országai</a:t>
              </a:r>
            </a:p>
            <a:p>
              <a:pPr marL="342900" indent="-342900">
                <a:lnSpc>
                  <a:spcPct val="300000"/>
                </a:lnSpc>
                <a:buFont typeface="Arial" panose="020B0604020202020204" pitchFamily="34" charset="0"/>
                <a:buChar char="•"/>
              </a:pPr>
              <a:r>
                <a:rPr lang="hu-HU" sz="2000" dirty="0">
                  <a:latin typeface="Cascadia Code Light" panose="020B0609020000020004" pitchFamily="49" charset="0"/>
                  <a:cs typeface="Cascadia Code Light" panose="020B0609020000020004" pitchFamily="49" charset="0"/>
                </a:rPr>
                <a:t>A Világ nagy része</a:t>
              </a:r>
            </a:p>
          </p:txBody>
        </p:sp>
        <p:pic>
          <p:nvPicPr>
            <p:cNvPr id="3" name="Kép 2" descr="A képen kék látható&#10;&#10;Automatikusan generált leírás">
              <a:extLst>
                <a:ext uri="{FF2B5EF4-FFF2-40B4-BE49-F238E27FC236}">
                  <a16:creationId xmlns:a16="http://schemas.microsoft.com/office/drawing/2014/main" id="{BE4D2AA3-8B0D-08E7-D7FE-9F9D5F6B6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7714" y="3194665"/>
              <a:ext cx="3060000" cy="22843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953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628 0.00162 L 0 -1.85185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23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>
            <a:extLst>
              <a:ext uri="{FF2B5EF4-FFF2-40B4-BE49-F238E27FC236}">
                <a16:creationId xmlns:a16="http://schemas.microsoft.com/office/drawing/2014/main" id="{8402BB09-BBE7-C3AD-8784-D4321F065C96}"/>
              </a:ext>
            </a:extLst>
          </p:cNvPr>
          <p:cNvSpPr txBox="1"/>
          <p:nvPr/>
        </p:nvSpPr>
        <p:spPr>
          <a:xfrm>
            <a:off x="696286" y="669777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Célközönség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5081F7C-14BC-BE4A-39C0-749623925C79}"/>
              </a:ext>
            </a:extLst>
          </p:cNvPr>
          <p:cNvSpPr txBox="1"/>
          <p:nvPr/>
        </p:nvSpPr>
        <p:spPr>
          <a:xfrm>
            <a:off x="696286" y="1366775"/>
            <a:ext cx="775142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Legfőképpen fiatalok (15 – 30 éves korosztály)</a:t>
            </a:r>
          </a:p>
        </p:txBody>
      </p:sp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85B989D7-BB26-38E3-000F-BEE27D87F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813" y="4346088"/>
            <a:ext cx="2290273" cy="2290273"/>
          </a:xfrm>
          <a:prstGeom prst="rect">
            <a:avLst/>
          </a:prstGeom>
        </p:spPr>
      </p:pic>
      <p:pic>
        <p:nvPicPr>
          <p:cNvPr id="10" name="Kép 9" descr="A képen ruházat, ing, fekete látható&#10;&#10;Automatikusan generált leírás">
            <a:extLst>
              <a:ext uri="{FF2B5EF4-FFF2-40B4-BE49-F238E27FC236}">
                <a16:creationId xmlns:a16="http://schemas.microsoft.com/office/drawing/2014/main" id="{1769CE02-FE61-DCEE-F2C6-87F1D1015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565" y="1751496"/>
            <a:ext cx="2456958" cy="2555236"/>
          </a:xfrm>
          <a:prstGeom prst="rect">
            <a:avLst/>
          </a:prstGeom>
        </p:spPr>
      </p:pic>
      <p:pic>
        <p:nvPicPr>
          <p:cNvPr id="16" name="Kép 15" descr="A képen személy, kültéri látható&#10;&#10;Automatikusan generált leírás">
            <a:extLst>
              <a:ext uri="{FF2B5EF4-FFF2-40B4-BE49-F238E27FC236}">
                <a16:creationId xmlns:a16="http://schemas.microsoft.com/office/drawing/2014/main" id="{8B666324-0935-6376-7DBF-D0B8C4D6B9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190" y="3029114"/>
            <a:ext cx="2314221" cy="2880000"/>
          </a:xfrm>
          <a:prstGeom prst="rect">
            <a:avLst/>
          </a:prstGeom>
        </p:spPr>
      </p:pic>
      <p:pic>
        <p:nvPicPr>
          <p:cNvPr id="18" name="Kép 17" descr="A képen személy, égbolt, kültéri, talaj látható&#10;&#10;Automatikusan generált leírás">
            <a:extLst>
              <a:ext uri="{FF2B5EF4-FFF2-40B4-BE49-F238E27FC236}">
                <a16:creationId xmlns:a16="http://schemas.microsoft.com/office/drawing/2014/main" id="{D6F1BE9B-7E0F-D6BC-45A2-DB0C35DEA0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59" y="2226505"/>
            <a:ext cx="2157283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22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zövegdoboz 10">
            <a:extLst>
              <a:ext uri="{FF2B5EF4-FFF2-40B4-BE49-F238E27FC236}">
                <a16:creationId xmlns:a16="http://schemas.microsoft.com/office/drawing/2014/main" id="{9DAD0EE3-5546-1C79-E411-6CB003D022B8}"/>
              </a:ext>
            </a:extLst>
          </p:cNvPr>
          <p:cNvSpPr txBox="1"/>
          <p:nvPr/>
        </p:nvSpPr>
        <p:spPr>
          <a:xfrm>
            <a:off x="696286" y="2154304"/>
            <a:ext cx="77514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Viszont ezek kínálata elmarad a MyStyle sokszínűsége mellett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5081F7C-14BC-BE4A-39C0-749623925C79}"/>
              </a:ext>
            </a:extLst>
          </p:cNvPr>
          <p:cNvSpPr txBox="1"/>
          <p:nvPr/>
        </p:nvSpPr>
        <p:spPr>
          <a:xfrm>
            <a:off x="696286" y="1365874"/>
            <a:ext cx="77514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9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 varrodákat és ruházati üzleteket tekinthetjük a cég versenytársainak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0229C4F6-E85D-A77C-6436-D0C3F18552B1}"/>
              </a:ext>
            </a:extLst>
          </p:cNvPr>
          <p:cNvSpPr txBox="1"/>
          <p:nvPr/>
        </p:nvSpPr>
        <p:spPr>
          <a:xfrm>
            <a:off x="696286" y="5645791"/>
            <a:ext cx="7751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4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Az egyszerűektől a már-már műalkotásnak nevezhető darabokig</a:t>
            </a:r>
          </a:p>
        </p:txBody>
      </p:sp>
      <p:pic>
        <p:nvPicPr>
          <p:cNvPr id="2" name="Kép 1" descr="A képen padló látható&#10;&#10;Automatikusan generált leírás">
            <a:extLst>
              <a:ext uri="{FF2B5EF4-FFF2-40B4-BE49-F238E27FC236}">
                <a16:creationId xmlns:a16="http://schemas.microsoft.com/office/drawing/2014/main" id="{3C16A703-F302-9FFD-BEFE-A3607BBE36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475" y="2874229"/>
            <a:ext cx="1680762" cy="25200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D66843B1-9D8C-43FC-0498-00A24B2A1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454" y="2874229"/>
            <a:ext cx="2078073" cy="2520000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5590FB4B-66EC-7A00-11B0-4E8BADC43FAD}"/>
              </a:ext>
            </a:extLst>
          </p:cNvPr>
          <p:cNvSpPr txBox="1"/>
          <p:nvPr/>
        </p:nvSpPr>
        <p:spPr>
          <a:xfrm>
            <a:off x="696286" y="669777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Hol vannak a versenytársak?</a:t>
            </a:r>
          </a:p>
        </p:txBody>
      </p:sp>
    </p:spTree>
    <p:extLst>
      <p:ext uri="{BB962C8B-B14F-4D97-AF65-F5344CB8AC3E}">
        <p14:creationId xmlns:p14="http://schemas.microsoft.com/office/powerpoint/2010/main" val="781982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doboz 7">
            <a:extLst>
              <a:ext uri="{FF2B5EF4-FFF2-40B4-BE49-F238E27FC236}">
                <a16:creationId xmlns:a16="http://schemas.microsoft.com/office/drawing/2014/main" id="{8402BB09-BBE7-C3AD-8784-D4321F065C96}"/>
              </a:ext>
            </a:extLst>
          </p:cNvPr>
          <p:cNvSpPr txBox="1"/>
          <p:nvPr/>
        </p:nvSpPr>
        <p:spPr>
          <a:xfrm>
            <a:off x="696286" y="669777"/>
            <a:ext cx="7751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u="sng" dirty="0">
                <a:latin typeface="Bookman Old Style" panose="02050604050505020204" pitchFamily="18" charset="0"/>
              </a:rPr>
              <a:t>A cég növekedése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007F056-61AF-4F5E-3E2E-AA5EF07070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0516007"/>
              </p:ext>
            </p:extLst>
          </p:nvPr>
        </p:nvGraphicFramePr>
        <p:xfrm>
          <a:off x="696286" y="1396999"/>
          <a:ext cx="7751428" cy="4500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20878982"/>
      </p:ext>
    </p:extLst>
  </p:cSld>
  <p:clrMapOvr>
    <a:masterClrMapping/>
  </p:clrMapOvr>
</p:sld>
</file>

<file path=ppt/theme/theme1.xml><?xml version="1.0" encoding="utf-8"?>
<a:theme xmlns:a="http://schemas.openxmlformats.org/drawingml/2006/main" name="AlignmentVTI">
  <a:themeElements>
    <a:clrScheme name="Alignment">
      <a:dk1>
        <a:sysClr val="windowText" lastClr="000000"/>
      </a:dk1>
      <a:lt1>
        <a:sysClr val="window" lastClr="FFFFFF"/>
      </a:lt1>
      <a:dk2>
        <a:srgbClr val="3B3D38"/>
      </a:dk2>
      <a:lt2>
        <a:srgbClr val="F7F2EE"/>
      </a:lt2>
      <a:accent1>
        <a:srgbClr val="928A63"/>
      </a:accent1>
      <a:accent2>
        <a:srgbClr val="B57B6B"/>
      </a:accent2>
      <a:accent3>
        <a:srgbClr val="9E8484"/>
      </a:accent3>
      <a:accent4>
        <a:srgbClr val="7C8A75"/>
      </a:accent4>
      <a:accent5>
        <a:srgbClr val="8C8578"/>
      </a:accent5>
      <a:accent6>
        <a:srgbClr val="A18563"/>
      </a:accent6>
      <a:hlink>
        <a:srgbClr val="B57B6B"/>
      </a:hlink>
      <a:folHlink>
        <a:srgbClr val="7C8A75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525</TotalTime>
  <Words>334</Words>
  <Application>Microsoft Office PowerPoint</Application>
  <PresentationFormat>Diavetítés a képernyőre (4:3 oldalarány)</PresentationFormat>
  <Paragraphs>58</Paragraphs>
  <Slides>11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8" baseType="lpstr">
      <vt:lpstr>Batang</vt:lpstr>
      <vt:lpstr>Arial</vt:lpstr>
      <vt:lpstr>Avenir Next LT Pro Light</vt:lpstr>
      <vt:lpstr>Bookman Old Style</vt:lpstr>
      <vt:lpstr>Cascadia Code Light</vt:lpstr>
      <vt:lpstr>Wingdings</vt:lpstr>
      <vt:lpstr>AlignmentVTI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Viktor Trefiman</dc:creator>
  <cp:lastModifiedBy>Viktor Trefiman</cp:lastModifiedBy>
  <cp:revision>4</cp:revision>
  <dcterms:created xsi:type="dcterms:W3CDTF">2022-11-20T15:04:07Z</dcterms:created>
  <dcterms:modified xsi:type="dcterms:W3CDTF">2022-11-20T23:49:33Z</dcterms:modified>
</cp:coreProperties>
</file>

<file path=docProps/thumbnail.jpeg>
</file>